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0"/>
  </p:notesMasterIdLst>
  <p:handoutMasterIdLst>
    <p:handoutMasterId r:id="rId21"/>
  </p:handoutMasterIdLst>
  <p:sldIdLst>
    <p:sldId id="325" r:id="rId2"/>
    <p:sldId id="330" r:id="rId3"/>
    <p:sldId id="331" r:id="rId4"/>
    <p:sldId id="333" r:id="rId5"/>
    <p:sldId id="332" r:id="rId6"/>
    <p:sldId id="334" r:id="rId7"/>
    <p:sldId id="346" r:id="rId8"/>
    <p:sldId id="336" r:id="rId9"/>
    <p:sldId id="337" r:id="rId10"/>
    <p:sldId id="335" r:id="rId11"/>
    <p:sldId id="347" r:id="rId12"/>
    <p:sldId id="338" r:id="rId13"/>
    <p:sldId id="339" r:id="rId14"/>
    <p:sldId id="342" r:id="rId15"/>
    <p:sldId id="343" r:id="rId16"/>
    <p:sldId id="344" r:id="rId17"/>
    <p:sldId id="345" r:id="rId18"/>
    <p:sldId id="348" r:id="rId1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B381D9"/>
    <a:srgbClr val="99FF99"/>
    <a:srgbClr val="FFFF00"/>
    <a:srgbClr val="FF9900"/>
    <a:srgbClr val="FF0066"/>
    <a:srgbClr val="FFFF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4" d="100"/>
          <a:sy n="84" d="100"/>
        </p:scale>
        <p:origin x="-1758" y="-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81" tIns="48440" rIns="96881" bIns="48440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81" tIns="48440" rIns="96881" bIns="48440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81" tIns="48440" rIns="96881" bIns="48440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81" tIns="48440" rIns="96881" bIns="48440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8D5DC332-C3DA-4EB0-8A0C-BF5203846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17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81" tIns="48440" rIns="96881" bIns="4844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81" tIns="48440" rIns="96881" bIns="4844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19138"/>
            <a:ext cx="4803775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81" tIns="48440" rIns="96881" bIns="48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81" tIns="48440" rIns="96881" bIns="4844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81" tIns="48440" rIns="96881" bIns="4844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D362C260-91A7-410D-BAD9-49C1AC90A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03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90" name="Rectangle 2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457200" y="1447800"/>
            <a:ext cx="8229600" cy="1736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A35632E-DDAE-4DE0-8F37-176184FB9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NASA VLSI Symposium, 03 Oct 2005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Kuhn, Lay, Grigorian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NASA VLSI Symposium, 03 Oct 2005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Kuhn, Lay, Grigorian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NASA VLSI Symposium, 03 Oct 2005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Kuhn, Lay, Grigorian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NASA VLSI Symposium, 03 Oct 2005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Kuhn, Lay, Grigorian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NASA VLSI Symposium, 03 Oct 2005</a:t>
            </a: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Kuhn, Lay, Grigorian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NASA VLSI Symposium, 03 Oct 2005</a:t>
            </a: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Kuhn, Lay, Grigorian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NASA VLSI Symposium, 03 Oct 2005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Kuhn, Lay, Grigorian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NASA VLSI Symposium, 03 Oct 2005</a:t>
            </a: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Kuhn, Lay, Grigorian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NASA VLSI Symposium, 03 Oct 2005</a:t>
            </a: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Kuhn, Lay, Grigorian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NASA VLSI Symposium, 03 Oct 2005</a:t>
            </a: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Kuhn, Lay, Grigorian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49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615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615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15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6160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6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NASA VLSI Symposium, 03 Oct 2005</a:t>
            </a:r>
          </a:p>
        </p:txBody>
      </p:sp>
      <p:sp>
        <p:nvSpPr>
          <p:cNvPr id="616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Kuhn, Lay, Grigorian</a:t>
            </a:r>
          </a:p>
        </p:txBody>
      </p:sp>
      <p:pic>
        <p:nvPicPr>
          <p:cNvPr id="1032" name="Picture 29" descr="tn_an4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5715000"/>
            <a:ext cx="738188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74" name="Oval 30"/>
          <p:cNvSpPr>
            <a:spLocks noChangeArrowheads="1"/>
          </p:cNvSpPr>
          <p:nvPr userDrawn="1"/>
        </p:nvSpPr>
        <p:spPr bwMode="auto">
          <a:xfrm>
            <a:off x="8915400" y="2667000"/>
            <a:ext cx="76200" cy="76200"/>
          </a:xfrm>
          <a:prstGeom prst="ellipse">
            <a:avLst/>
          </a:prstGeom>
          <a:solidFill>
            <a:srgbClr val="FF00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3581400" y="63944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Mars Proximity Microtransceiver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0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bestbuy.com/site/Panasonic+-+EW-BW30S+Blood+Pressure+Monitor/4124519.p;jsessionid=6130516E6C715FE8AD54214E3983635E.bbolsp-app04-57?id=1218456772984&amp;skuId=4124519&amp;st=ecg%20monitor&amp;cp=1&amp;lp=8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.walmartimages.com/i/p/00/09/51/21/04/0009512104221_500X500.jpg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762000" y="293259"/>
            <a:ext cx="701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algn="ctr"/>
            <a:r>
              <a:rPr lang="en-US" sz="2800" dirty="0" smtClean="0">
                <a:solidFill>
                  <a:srgbClr val="FFFF00"/>
                </a:solidFill>
              </a:rPr>
              <a:t>Solo 900 (</a:t>
            </a:r>
            <a:r>
              <a:rPr lang="en-US" sz="2800" dirty="0" err="1" smtClean="0">
                <a:solidFill>
                  <a:srgbClr val="FFFF00"/>
                </a:solidFill>
              </a:rPr>
              <a:t>Sportline</a:t>
            </a:r>
            <a:r>
              <a:rPr lang="en-US" sz="2800" dirty="0">
                <a:solidFill>
                  <a:srgbClr val="FFFF00"/>
                </a:solidFill>
              </a:rPr>
              <a:t>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1066800"/>
            <a:ext cx="8458200" cy="76200"/>
            <a:chOff x="432" y="528"/>
            <a:chExt cx="5328" cy="48"/>
          </a:xfrm>
        </p:grpSpPr>
        <p:sp>
          <p:nvSpPr>
            <p:cNvPr id="9224" name="Line 4"/>
            <p:cNvSpPr>
              <a:spLocks noChangeShapeType="1"/>
            </p:cNvSpPr>
            <p:nvPr/>
          </p:nvSpPr>
          <p:spPr bwMode="auto">
            <a:xfrm>
              <a:off x="432" y="576"/>
              <a:ext cx="5328" cy="0"/>
            </a:xfrm>
            <a:prstGeom prst="line">
              <a:avLst/>
            </a:prstGeom>
            <a:noFill/>
            <a:ln w="28575">
              <a:solidFill>
                <a:srgbClr val="473F8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5"/>
            <p:cNvSpPr>
              <a:spLocks noChangeShapeType="1"/>
            </p:cNvSpPr>
            <p:nvPr/>
          </p:nvSpPr>
          <p:spPr bwMode="auto">
            <a:xfrm>
              <a:off x="520" y="528"/>
              <a:ext cx="524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4648200" y="1388533"/>
            <a:ext cx="39624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List of key features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Monitors heart rate without band strap </a:t>
            </a:r>
          </a:p>
          <a:p>
            <a:pPr marL="1087438" lvl="2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Button must be pushed for heart rate to be measured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Also includes a pedometer</a:t>
            </a:r>
            <a:endParaRPr lang="en-US" sz="1600" dirty="0"/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Can be Purchased at Sears</a:t>
            </a:r>
            <a:endParaRPr lang="en-US" sz="1600" dirty="0"/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Cost: $59.99</a:t>
            </a:r>
          </a:p>
          <a:p>
            <a:pPr>
              <a:spcAft>
                <a:spcPts val="1200"/>
              </a:spcAft>
            </a:pPr>
            <a:endParaRPr lang="en-US" sz="1600" dirty="0"/>
          </a:p>
        </p:txBody>
      </p:sp>
      <p:pic>
        <p:nvPicPr>
          <p:cNvPr id="1026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19920"/>
            <a:ext cx="3000375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762000" y="293259"/>
            <a:ext cx="7010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algn="ctr"/>
            <a:r>
              <a:rPr lang="en-US" sz="2800" u="sng" dirty="0">
                <a:hlinkClick r:id="rId2"/>
              </a:rPr>
              <a:t>Panasonic - </a:t>
            </a:r>
            <a:r>
              <a:rPr lang="en-US" sz="2800" u="sng" dirty="0" err="1">
                <a:hlinkClick r:id="rId2"/>
              </a:rPr>
              <a:t>EW-BW30S</a:t>
            </a:r>
            <a:r>
              <a:rPr lang="en-US" sz="2800" u="sng" dirty="0">
                <a:hlinkClick r:id="rId2"/>
              </a:rPr>
              <a:t> Blood Pressure Monitor</a:t>
            </a:r>
            <a:endParaRPr lang="en-US" sz="2800" dirty="0"/>
          </a:p>
          <a:p>
            <a:pPr marL="173038" indent="-173038" algn="ctr"/>
            <a:endParaRPr lang="en-US" sz="2800" dirty="0">
              <a:solidFill>
                <a:srgbClr val="FFFF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1303866"/>
            <a:ext cx="8458200" cy="76200"/>
            <a:chOff x="432" y="528"/>
            <a:chExt cx="5328" cy="48"/>
          </a:xfrm>
        </p:grpSpPr>
        <p:sp>
          <p:nvSpPr>
            <p:cNvPr id="9224" name="Line 4"/>
            <p:cNvSpPr>
              <a:spLocks noChangeShapeType="1"/>
            </p:cNvSpPr>
            <p:nvPr/>
          </p:nvSpPr>
          <p:spPr bwMode="auto">
            <a:xfrm>
              <a:off x="432" y="576"/>
              <a:ext cx="5328" cy="0"/>
            </a:xfrm>
            <a:prstGeom prst="line">
              <a:avLst/>
            </a:prstGeom>
            <a:noFill/>
            <a:ln w="28575">
              <a:solidFill>
                <a:srgbClr val="473F8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5"/>
            <p:cNvSpPr>
              <a:spLocks noChangeShapeType="1"/>
            </p:cNvSpPr>
            <p:nvPr/>
          </p:nvSpPr>
          <p:spPr bwMode="auto">
            <a:xfrm>
              <a:off x="520" y="528"/>
              <a:ext cx="524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4648200" y="1388533"/>
            <a:ext cx="3962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List of key features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Pulse/Heart </a:t>
            </a:r>
            <a:r>
              <a:rPr lang="en-US" dirty="0"/>
              <a:t>Rate: 30 to 160 </a:t>
            </a:r>
            <a:r>
              <a:rPr lang="en-US" dirty="0" smtClean="0"/>
              <a:t>pulse/min </a:t>
            </a:r>
            <a:r>
              <a:rPr lang="en-US" dirty="0"/>
              <a:t>± 5 %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Features</a:t>
            </a:r>
            <a:r>
              <a:rPr lang="en-US" dirty="0"/>
              <a:t>: Alarm, Calendar, Recording Function, Time </a:t>
            </a:r>
            <a:r>
              <a:rPr lang="en-US" dirty="0" smtClean="0"/>
              <a:t>Function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Pressure: 0 mmHg to 280 mmHg ± 3 </a:t>
            </a:r>
            <a:r>
              <a:rPr lang="en-US" dirty="0" smtClean="0"/>
              <a:t>mmHg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2 Year Warranty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1600" dirty="0" smtClean="0"/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Can be Purchased at Best Buy.com</a:t>
            </a:r>
            <a:endParaRPr lang="en-US" sz="1600" dirty="0"/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Cost: $58.59</a:t>
            </a:r>
          </a:p>
          <a:p>
            <a:pPr>
              <a:spcAft>
                <a:spcPts val="1200"/>
              </a:spcAft>
            </a:pPr>
            <a:endParaRPr lang="en-US" sz="1600" dirty="0"/>
          </a:p>
        </p:txBody>
      </p:sp>
      <p:pic>
        <p:nvPicPr>
          <p:cNvPr id="10242" name="Picture 2" descr="4124519 Front Lar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44" y="2191589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36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762000" y="293259"/>
            <a:ext cx="7010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N American Healthcare </a:t>
            </a:r>
            <a:r>
              <a:rPr lang="en-US" sz="2800" dirty="0" err="1"/>
              <a:t>Wristech</a:t>
            </a:r>
            <a:r>
              <a:rPr lang="en-US" sz="2800" dirty="0"/>
              <a:t> Blood Pressure Monitor </a:t>
            </a:r>
          </a:p>
          <a:p>
            <a:pPr marL="173038" indent="-173038" algn="ctr"/>
            <a:endParaRPr lang="en-US" sz="2800" dirty="0">
              <a:solidFill>
                <a:srgbClr val="FFFF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1303866"/>
            <a:ext cx="8458200" cy="76200"/>
            <a:chOff x="432" y="528"/>
            <a:chExt cx="5328" cy="48"/>
          </a:xfrm>
        </p:grpSpPr>
        <p:sp>
          <p:nvSpPr>
            <p:cNvPr id="9224" name="Line 4"/>
            <p:cNvSpPr>
              <a:spLocks noChangeShapeType="1"/>
            </p:cNvSpPr>
            <p:nvPr/>
          </p:nvSpPr>
          <p:spPr bwMode="auto">
            <a:xfrm>
              <a:off x="432" y="576"/>
              <a:ext cx="5328" cy="0"/>
            </a:xfrm>
            <a:prstGeom prst="line">
              <a:avLst/>
            </a:prstGeom>
            <a:noFill/>
            <a:ln w="28575">
              <a:solidFill>
                <a:srgbClr val="473F8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5"/>
            <p:cNvSpPr>
              <a:spLocks noChangeShapeType="1"/>
            </p:cNvSpPr>
            <p:nvPr/>
          </p:nvSpPr>
          <p:spPr bwMode="auto">
            <a:xfrm>
              <a:off x="520" y="528"/>
              <a:ext cx="524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4648200" y="1388533"/>
            <a:ext cx="39624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List of key features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/>
              <a:t>Fully Automatic, Clinical </a:t>
            </a:r>
            <a:r>
              <a:rPr lang="en-US" sz="1600" dirty="0" smtClean="0"/>
              <a:t>Accuracy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60 Memory </a:t>
            </a:r>
            <a:r>
              <a:rPr lang="en-US" dirty="0" smtClean="0"/>
              <a:t>Capacity</a:t>
            </a:r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One Size Adjustable Cuff Fits All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1600" dirty="0" smtClean="0"/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Can be Purchased at Amazon.com</a:t>
            </a:r>
            <a:endParaRPr lang="en-US" sz="1600" dirty="0"/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Cost: $14.95</a:t>
            </a:r>
          </a:p>
          <a:p>
            <a:pPr>
              <a:spcAft>
                <a:spcPts val="1200"/>
              </a:spcAft>
            </a:pPr>
            <a:endParaRPr lang="en-US" sz="1600" dirty="0"/>
          </a:p>
        </p:txBody>
      </p:sp>
      <p:pic>
        <p:nvPicPr>
          <p:cNvPr id="25602" name="Picture 2" descr="N American Healthcare Wristech Blood Pressure Monitor with C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2149507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32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677333" y="238528"/>
            <a:ext cx="701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algn="ctr"/>
            <a:r>
              <a:rPr lang="en-US" sz="2800" dirty="0" err="1"/>
              <a:t>Biolight</a:t>
            </a:r>
            <a:r>
              <a:rPr lang="en-US" sz="2800" dirty="0"/>
              <a:t> Handheld </a:t>
            </a:r>
            <a:r>
              <a:rPr lang="en-US" sz="2800" dirty="0" smtClean="0"/>
              <a:t>Pulse </a:t>
            </a:r>
            <a:r>
              <a:rPr lang="en-US" sz="2800" dirty="0" err="1"/>
              <a:t>Oximeter</a:t>
            </a:r>
            <a:r>
              <a:rPr lang="en-US" sz="2800" dirty="0"/>
              <a:t> </a:t>
            </a:r>
            <a:r>
              <a:rPr lang="en-US" sz="2800" dirty="0" err="1"/>
              <a:t>M700</a:t>
            </a:r>
            <a:endParaRPr lang="en-US" sz="2800" dirty="0">
              <a:solidFill>
                <a:srgbClr val="FFFF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1066800"/>
            <a:ext cx="8458200" cy="76200"/>
            <a:chOff x="432" y="528"/>
            <a:chExt cx="5328" cy="48"/>
          </a:xfrm>
        </p:grpSpPr>
        <p:sp>
          <p:nvSpPr>
            <p:cNvPr id="9224" name="Line 4"/>
            <p:cNvSpPr>
              <a:spLocks noChangeShapeType="1"/>
            </p:cNvSpPr>
            <p:nvPr/>
          </p:nvSpPr>
          <p:spPr bwMode="auto">
            <a:xfrm>
              <a:off x="432" y="576"/>
              <a:ext cx="5328" cy="0"/>
            </a:xfrm>
            <a:prstGeom prst="line">
              <a:avLst/>
            </a:prstGeom>
            <a:noFill/>
            <a:ln w="28575">
              <a:solidFill>
                <a:srgbClr val="473F8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5"/>
            <p:cNvSpPr>
              <a:spLocks noChangeShapeType="1"/>
            </p:cNvSpPr>
            <p:nvPr/>
          </p:nvSpPr>
          <p:spPr bwMode="auto">
            <a:xfrm>
              <a:off x="520" y="528"/>
              <a:ext cx="524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4648200" y="1388533"/>
            <a:ext cx="39624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List of key features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/>
              <a:t>Parameter: digital </a:t>
            </a:r>
            <a:r>
              <a:rPr lang="en-US" sz="1600" dirty="0" err="1"/>
              <a:t>SPO2</a:t>
            </a:r>
            <a:r>
              <a:rPr lang="en-US" sz="1600" dirty="0"/>
              <a:t>, P</a:t>
            </a:r>
            <a:r>
              <a:rPr lang="en-US" sz="1600" dirty="0" smtClean="0"/>
              <a:t>ulse </a:t>
            </a:r>
            <a:r>
              <a:rPr lang="en-US" sz="1600" dirty="0"/>
              <a:t>Rate, Pulse Bar</a:t>
            </a:r>
            <a:r>
              <a:rPr lang="en-US" sz="1600" dirty="0" smtClean="0"/>
              <a:t>.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4 AA batteries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Anti-Movement Stable Performance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Accurate Measurement during rest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Easy to Read LED screen</a:t>
            </a:r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Can be Purchased on VentureMedical.com</a:t>
            </a:r>
            <a:endParaRPr lang="en-US" sz="1600" dirty="0"/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Cost: $249.00</a:t>
            </a:r>
            <a:endParaRPr lang="en-US" sz="1600" dirty="0"/>
          </a:p>
        </p:txBody>
      </p:sp>
      <p:pic>
        <p:nvPicPr>
          <p:cNvPr id="7170" name="Picture 2" descr="Biolight Handheld Pulse Oximeter M7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53563"/>
            <a:ext cx="3429000" cy="264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01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762000" y="293259"/>
            <a:ext cx="7010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algn="ctr"/>
            <a:r>
              <a:rPr lang="en-US" sz="2800" dirty="0"/>
              <a:t>ADC Digital Fingertip Pulse </a:t>
            </a:r>
            <a:r>
              <a:rPr lang="en-US" sz="2800" dirty="0" err="1"/>
              <a:t>Oximeter</a:t>
            </a:r>
            <a:r>
              <a:rPr lang="en-US" sz="2800" dirty="0"/>
              <a:t> - </a:t>
            </a:r>
            <a:r>
              <a:rPr lang="en-US" sz="2800" dirty="0" err="1"/>
              <a:t>Diagnostix</a:t>
            </a:r>
            <a:r>
              <a:rPr lang="en-US" sz="2800" dirty="0"/>
              <a:t> 2100</a:t>
            </a:r>
            <a:endParaRPr lang="en-US" sz="2800" dirty="0">
              <a:solidFill>
                <a:srgbClr val="FFFF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1209266"/>
            <a:ext cx="8458200" cy="76200"/>
            <a:chOff x="432" y="528"/>
            <a:chExt cx="5328" cy="48"/>
          </a:xfrm>
        </p:grpSpPr>
        <p:sp>
          <p:nvSpPr>
            <p:cNvPr id="9224" name="Line 4"/>
            <p:cNvSpPr>
              <a:spLocks noChangeShapeType="1"/>
            </p:cNvSpPr>
            <p:nvPr/>
          </p:nvSpPr>
          <p:spPr bwMode="auto">
            <a:xfrm>
              <a:off x="432" y="576"/>
              <a:ext cx="5328" cy="0"/>
            </a:xfrm>
            <a:prstGeom prst="line">
              <a:avLst/>
            </a:prstGeom>
            <a:noFill/>
            <a:ln w="28575">
              <a:solidFill>
                <a:srgbClr val="473F8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5"/>
            <p:cNvSpPr>
              <a:spLocks noChangeShapeType="1"/>
            </p:cNvSpPr>
            <p:nvPr/>
          </p:nvSpPr>
          <p:spPr bwMode="auto">
            <a:xfrm>
              <a:off x="520" y="528"/>
              <a:ext cx="524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4648200" y="1388533"/>
            <a:ext cx="39624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List of key features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/>
              <a:t>a simple non-invasive digital device that indirectly measures the oxygen saturation of a patient's blood (</a:t>
            </a:r>
            <a:r>
              <a:rPr lang="en-US" sz="1600" dirty="0" err="1"/>
              <a:t>SPO2</a:t>
            </a:r>
            <a:r>
              <a:rPr lang="en-US" sz="1600" dirty="0" smtClean="0"/>
              <a:t>).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/>
              <a:t>digitally displays the percentage of </a:t>
            </a:r>
            <a:r>
              <a:rPr lang="en-US" sz="1600" dirty="0" err="1"/>
              <a:t>SPO2</a:t>
            </a:r>
            <a:r>
              <a:rPr lang="en-US" sz="1600" dirty="0"/>
              <a:t> along with the patient’s pulse rate in 6 changeable display modes. </a:t>
            </a:r>
            <a:endParaRPr lang="en-US" sz="1600" dirty="0" smtClean="0"/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Can be Purchased on VentureMedical.com</a:t>
            </a:r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Cost: $97.00</a:t>
            </a:r>
          </a:p>
          <a:p>
            <a:pPr>
              <a:spcAft>
                <a:spcPts val="1200"/>
              </a:spcAft>
            </a:pPr>
            <a:endParaRPr lang="en-US" sz="1600" dirty="0"/>
          </a:p>
        </p:txBody>
      </p:sp>
      <p:pic>
        <p:nvPicPr>
          <p:cNvPr id="6146" name="Picture 2" descr="http://www.venturemedical.com/images/uploads/2100_n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78" y="2362200"/>
            <a:ext cx="4007972" cy="2977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1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762000" y="293259"/>
            <a:ext cx="7010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algn="ctr"/>
            <a:r>
              <a:rPr lang="en-US" sz="2800" dirty="0" err="1"/>
              <a:t>Virtuabotix</a:t>
            </a:r>
            <a:r>
              <a:rPr lang="en-US" sz="2800" dirty="0"/>
              <a:t> </a:t>
            </a:r>
            <a:r>
              <a:rPr lang="en-US" sz="2800" dirty="0" err="1"/>
              <a:t>MMA7361</a:t>
            </a:r>
            <a:r>
              <a:rPr lang="en-US" sz="2800" dirty="0"/>
              <a:t> Three Axis Accelerometer Module</a:t>
            </a:r>
            <a:endParaRPr lang="en-US" sz="2800" dirty="0">
              <a:solidFill>
                <a:srgbClr val="FFFF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1209266"/>
            <a:ext cx="8458200" cy="76200"/>
            <a:chOff x="432" y="528"/>
            <a:chExt cx="5328" cy="48"/>
          </a:xfrm>
        </p:grpSpPr>
        <p:sp>
          <p:nvSpPr>
            <p:cNvPr id="9224" name="Line 4"/>
            <p:cNvSpPr>
              <a:spLocks noChangeShapeType="1"/>
            </p:cNvSpPr>
            <p:nvPr/>
          </p:nvSpPr>
          <p:spPr bwMode="auto">
            <a:xfrm>
              <a:off x="432" y="576"/>
              <a:ext cx="5328" cy="0"/>
            </a:xfrm>
            <a:prstGeom prst="line">
              <a:avLst/>
            </a:prstGeom>
            <a:noFill/>
            <a:ln w="28575">
              <a:solidFill>
                <a:srgbClr val="473F8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5"/>
            <p:cNvSpPr>
              <a:spLocks noChangeShapeType="1"/>
            </p:cNvSpPr>
            <p:nvPr/>
          </p:nvSpPr>
          <p:spPr bwMode="auto">
            <a:xfrm>
              <a:off x="520" y="528"/>
              <a:ext cx="524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4648200" y="1388533"/>
            <a:ext cx="39624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List of key features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/>
              <a:t>rapid response time, and high tolerance for </a:t>
            </a:r>
            <a:r>
              <a:rPr lang="en-US" sz="1600" dirty="0" smtClean="0"/>
              <a:t>noise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/>
              <a:t>Two sensitivity modes ±</a:t>
            </a:r>
            <a:r>
              <a:rPr lang="en-US" sz="1600" dirty="0" err="1"/>
              <a:t>1.5G</a:t>
            </a:r>
            <a:r>
              <a:rPr lang="en-US" sz="1600" dirty="0"/>
              <a:t> and ±</a:t>
            </a:r>
            <a:r>
              <a:rPr lang="en-US" sz="1600" dirty="0" err="1"/>
              <a:t>6G</a:t>
            </a:r>
            <a:r>
              <a:rPr lang="en-US" sz="1600" dirty="0"/>
              <a:t> | supports both 5 &amp; 3.3 Volt </a:t>
            </a:r>
            <a:r>
              <a:rPr lang="en-US" sz="1600" dirty="0" smtClean="0"/>
              <a:t>operation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/>
              <a:t>Product comes with Pin-Out, and getting started </a:t>
            </a:r>
            <a:r>
              <a:rPr lang="en-US" sz="1600" dirty="0" smtClean="0"/>
              <a:t>guide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err="1"/>
              <a:t>2X5</a:t>
            </a:r>
            <a:r>
              <a:rPr lang="en-US" sz="1600" dirty="0"/>
              <a:t> pin headers (5 pin minimum) | </a:t>
            </a:r>
            <a:r>
              <a:rPr lang="en-US" sz="1600" dirty="0" err="1"/>
              <a:t>0G</a:t>
            </a:r>
            <a:r>
              <a:rPr lang="en-US" sz="1600" dirty="0"/>
              <a:t>-detect pin (for Free Fall detection)</a:t>
            </a:r>
            <a:endParaRPr lang="en-US" sz="1600" dirty="0" smtClean="0"/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Can be Purchased on Amazon.com</a:t>
            </a:r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Cost: $17.95</a:t>
            </a:r>
          </a:p>
          <a:p>
            <a:pPr>
              <a:spcAft>
                <a:spcPts val="1200"/>
              </a:spcAft>
            </a:pPr>
            <a:endParaRPr lang="en-US" sz="1600" dirty="0"/>
          </a:p>
        </p:txBody>
      </p:sp>
      <p:pic>
        <p:nvPicPr>
          <p:cNvPr id="12290" name="Picture 2" descr="Virtuabotix MMA7361 Three Axis Accelerometer Modu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94663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86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762000" y="293259"/>
            <a:ext cx="7010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/>
              <a:t>PCB </a:t>
            </a:r>
            <a:r>
              <a:rPr lang="en-US" sz="2800" b="1" dirty="0" err="1"/>
              <a:t>Piezotronics</a:t>
            </a:r>
            <a:r>
              <a:rPr lang="en-US" sz="2800" b="1" dirty="0"/>
              <a:t> </a:t>
            </a:r>
            <a:r>
              <a:rPr lang="en-US" sz="2800" b="1" dirty="0" err="1"/>
              <a:t>352C23</a:t>
            </a:r>
            <a:r>
              <a:rPr lang="en-US" sz="2800" b="1" dirty="0"/>
              <a:t> Accelerometer Vibration Sensor Miniature Lightweight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03200" y="1602054"/>
            <a:ext cx="8458200" cy="76200"/>
            <a:chOff x="432" y="528"/>
            <a:chExt cx="5328" cy="48"/>
          </a:xfrm>
        </p:grpSpPr>
        <p:sp>
          <p:nvSpPr>
            <p:cNvPr id="9224" name="Line 4"/>
            <p:cNvSpPr>
              <a:spLocks noChangeShapeType="1"/>
            </p:cNvSpPr>
            <p:nvPr/>
          </p:nvSpPr>
          <p:spPr bwMode="auto">
            <a:xfrm>
              <a:off x="432" y="576"/>
              <a:ext cx="5328" cy="0"/>
            </a:xfrm>
            <a:prstGeom prst="line">
              <a:avLst/>
            </a:prstGeom>
            <a:noFill/>
            <a:ln w="28575">
              <a:solidFill>
                <a:srgbClr val="473F8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5"/>
            <p:cNvSpPr>
              <a:spLocks noChangeShapeType="1"/>
            </p:cNvSpPr>
            <p:nvPr/>
          </p:nvSpPr>
          <p:spPr bwMode="auto">
            <a:xfrm>
              <a:off x="520" y="528"/>
              <a:ext cx="524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4687711" y="1981200"/>
            <a:ext cx="3962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List of key features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/>
              <a:t>Miniature, lightweight (0.2 </a:t>
            </a:r>
            <a:r>
              <a:rPr lang="en-US" sz="1600" dirty="0" err="1"/>
              <a:t>gm</a:t>
            </a:r>
            <a:r>
              <a:rPr lang="en-US" sz="1600" dirty="0"/>
              <a:t>), ceramic shear </a:t>
            </a:r>
            <a:r>
              <a:rPr lang="en-US" sz="1600" dirty="0" err="1"/>
              <a:t>ICP</a:t>
            </a:r>
            <a:r>
              <a:rPr lang="en-US" sz="1600" dirty="0"/>
              <a:t>® </a:t>
            </a:r>
            <a:r>
              <a:rPr lang="en-US" sz="1600" dirty="0" err="1"/>
              <a:t>accel</a:t>
            </a:r>
            <a:r>
              <a:rPr lang="en-US" sz="1600" dirty="0"/>
              <a:t>., 5 mV/g, 2 to </a:t>
            </a:r>
            <a:r>
              <a:rPr lang="en-US" sz="1600" dirty="0" err="1"/>
              <a:t>10k</a:t>
            </a:r>
            <a:r>
              <a:rPr lang="en-US" sz="1600" dirty="0"/>
              <a:t> </a:t>
            </a:r>
            <a:r>
              <a:rPr lang="en-US" sz="1600" dirty="0" smtClean="0"/>
              <a:t>Hz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 smtClean="0"/>
              <a:t>10-</a:t>
            </a:r>
            <a:r>
              <a:rPr lang="en-US" sz="1600" dirty="0" err="1" smtClean="0"/>
              <a:t>ft</a:t>
            </a:r>
            <a:r>
              <a:rPr lang="en-US" sz="1600" dirty="0" smtClean="0"/>
              <a:t> </a:t>
            </a:r>
            <a:r>
              <a:rPr lang="en-US" sz="1600" dirty="0"/>
              <a:t>detachable </a:t>
            </a:r>
            <a:r>
              <a:rPr lang="en-US" sz="1600" dirty="0" smtClean="0"/>
              <a:t>cable 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 smtClean="0"/>
              <a:t>Measurement </a:t>
            </a:r>
            <a:r>
              <a:rPr lang="en-US" sz="1600" dirty="0"/>
              <a:t>Range: ±1000 g </a:t>
            </a:r>
            <a:r>
              <a:rPr lang="en-US" sz="1600" dirty="0" err="1"/>
              <a:t>pk</a:t>
            </a:r>
            <a:r>
              <a:rPr lang="en-US" sz="1600" dirty="0"/>
              <a:t> (±9810 m/</a:t>
            </a:r>
            <a:r>
              <a:rPr lang="en-US" sz="1600" dirty="0" err="1"/>
              <a:t>s²</a:t>
            </a:r>
            <a:r>
              <a:rPr lang="en-US" sz="1600" dirty="0"/>
              <a:t> </a:t>
            </a:r>
            <a:r>
              <a:rPr lang="en-US" sz="1600" dirty="0" err="1"/>
              <a:t>pk</a:t>
            </a:r>
            <a:r>
              <a:rPr lang="en-US" sz="1600" dirty="0"/>
              <a:t>)Broadband Resolution: (1 to 10000 Hz) 0.003 g </a:t>
            </a:r>
            <a:r>
              <a:rPr lang="en-US" sz="1600" dirty="0" err="1"/>
              <a:t>rms</a:t>
            </a:r>
            <a:r>
              <a:rPr lang="en-US" sz="1600" dirty="0"/>
              <a:t> (0.03 m/</a:t>
            </a:r>
            <a:r>
              <a:rPr lang="en-US" sz="1600" dirty="0" err="1"/>
              <a:t>s²</a:t>
            </a:r>
            <a:r>
              <a:rPr lang="en-US" sz="1600" dirty="0"/>
              <a:t> </a:t>
            </a:r>
            <a:r>
              <a:rPr lang="en-US" sz="1600" dirty="0" err="1"/>
              <a:t>rms</a:t>
            </a:r>
            <a:r>
              <a:rPr lang="en-US" sz="1600" dirty="0" smtClean="0"/>
              <a:t>)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 smtClean="0"/>
              <a:t>Frequency </a:t>
            </a:r>
            <a:r>
              <a:rPr lang="en-US" sz="1600" dirty="0"/>
              <a:t>Range: (±5%) 2.0 to 10000 </a:t>
            </a:r>
            <a:r>
              <a:rPr lang="en-US" sz="1600" dirty="0" err="1"/>
              <a:t>HzMounting</a:t>
            </a:r>
            <a:r>
              <a:rPr lang="en-US" sz="1600" dirty="0"/>
              <a:t>: </a:t>
            </a:r>
            <a:endParaRPr lang="en-US" sz="1600" dirty="0" smtClean="0"/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 err="1" smtClean="0"/>
              <a:t>AdhesiveWeight</a:t>
            </a:r>
            <a:r>
              <a:rPr lang="en-US" sz="1600" dirty="0"/>
              <a:t>: 0.007 </a:t>
            </a:r>
            <a:r>
              <a:rPr lang="en-US" sz="1600" dirty="0" err="1"/>
              <a:t>oz</a:t>
            </a:r>
            <a:r>
              <a:rPr lang="en-US" sz="1600" dirty="0"/>
              <a:t> (0.2 </a:t>
            </a:r>
            <a:r>
              <a:rPr lang="en-US" sz="1600" dirty="0" err="1"/>
              <a:t>gm</a:t>
            </a:r>
            <a:r>
              <a:rPr lang="en-US" sz="1600" dirty="0"/>
              <a:t>)</a:t>
            </a:r>
            <a:endParaRPr lang="en-US" sz="1600" dirty="0" smtClean="0"/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Can be Purchased on Ebay.com</a:t>
            </a:r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Cost: $45.00</a:t>
            </a:r>
          </a:p>
          <a:p>
            <a:pPr>
              <a:spcAft>
                <a:spcPts val="1200"/>
              </a:spcAft>
            </a:pPr>
            <a:endParaRPr lang="en-US" sz="1600" dirty="0"/>
          </a:p>
        </p:txBody>
      </p:sp>
      <p:pic>
        <p:nvPicPr>
          <p:cNvPr id="22530" name="Picture 2" descr="352C23 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3039533"/>
            <a:ext cx="2152650" cy="1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19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762000" y="293259"/>
            <a:ext cx="7010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 dirty="0" err="1"/>
              <a:t>60W</a:t>
            </a:r>
            <a:r>
              <a:rPr lang="es-ES" sz="2800" b="1" dirty="0"/>
              <a:t> </a:t>
            </a:r>
            <a:r>
              <a:rPr lang="es-ES" sz="2800" b="1" dirty="0" err="1"/>
              <a:t>ULTRASOUND</a:t>
            </a:r>
            <a:r>
              <a:rPr lang="es-ES" sz="2800" b="1" dirty="0"/>
              <a:t> </a:t>
            </a:r>
            <a:r>
              <a:rPr lang="es-ES" sz="2800" b="1" dirty="0" err="1"/>
              <a:t>GENERATOR</a:t>
            </a:r>
            <a:r>
              <a:rPr lang="es-ES" sz="2800" b="1" dirty="0"/>
              <a:t> &amp; </a:t>
            </a:r>
            <a:r>
              <a:rPr lang="es-ES" sz="2800" b="1" dirty="0" err="1"/>
              <a:t>28KHz</a:t>
            </a:r>
            <a:r>
              <a:rPr lang="es-ES" sz="2800" b="1" dirty="0"/>
              <a:t> </a:t>
            </a:r>
            <a:r>
              <a:rPr lang="es-ES" sz="2800" b="1" dirty="0" err="1"/>
              <a:t>Ultrasonic</a:t>
            </a:r>
            <a:r>
              <a:rPr lang="es-ES" sz="2800" b="1" dirty="0"/>
              <a:t> </a:t>
            </a:r>
            <a:r>
              <a:rPr lang="es-ES" sz="2800" b="1" dirty="0" err="1"/>
              <a:t>transduce</a:t>
            </a:r>
            <a:endParaRPr lang="es-ES" sz="2800" b="1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1209266"/>
            <a:ext cx="8458200" cy="76200"/>
            <a:chOff x="432" y="528"/>
            <a:chExt cx="5328" cy="48"/>
          </a:xfrm>
        </p:grpSpPr>
        <p:sp>
          <p:nvSpPr>
            <p:cNvPr id="9224" name="Line 4"/>
            <p:cNvSpPr>
              <a:spLocks noChangeShapeType="1"/>
            </p:cNvSpPr>
            <p:nvPr/>
          </p:nvSpPr>
          <p:spPr bwMode="auto">
            <a:xfrm>
              <a:off x="432" y="576"/>
              <a:ext cx="5328" cy="0"/>
            </a:xfrm>
            <a:prstGeom prst="line">
              <a:avLst/>
            </a:prstGeom>
            <a:noFill/>
            <a:ln w="28575">
              <a:solidFill>
                <a:srgbClr val="473F8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5"/>
            <p:cNvSpPr>
              <a:spLocks noChangeShapeType="1"/>
            </p:cNvSpPr>
            <p:nvPr/>
          </p:nvSpPr>
          <p:spPr bwMode="auto">
            <a:xfrm>
              <a:off x="520" y="528"/>
              <a:ext cx="524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4724400" y="1524000"/>
            <a:ext cx="39624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List of key features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/>
              <a:t>High Mechanical Quality and excellent electro-acoustic conversion </a:t>
            </a:r>
            <a:r>
              <a:rPr lang="en-US" sz="1600" b="1" dirty="0" err="1"/>
              <a:t>efficiency,providing</a:t>
            </a:r>
            <a:r>
              <a:rPr lang="en-US" sz="1600" b="1" dirty="0"/>
              <a:t> a high </a:t>
            </a:r>
            <a:r>
              <a:rPr lang="en-US" sz="1600" b="1" dirty="0" err="1"/>
              <a:t>ouput</a:t>
            </a:r>
            <a:r>
              <a:rPr lang="en-US" sz="1600" b="1" dirty="0"/>
              <a:t> amplitude.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/>
              <a:t>Piezoelectric element offer a high speed of vibration. Through bolt-on mounting, mechanical intensity and amplitude have been improved.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/>
              <a:t>Having steady output amplitude even the load markedly changed.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/>
              <a:t>Extended using temperature, ensuring </a:t>
            </a:r>
            <a:r>
              <a:rPr lang="en-US" sz="1600" b="1" dirty="0" smtClean="0"/>
              <a:t>good </a:t>
            </a:r>
            <a:r>
              <a:rPr lang="en-US" sz="1600" b="1" dirty="0"/>
              <a:t>amplitude linearity.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Lower resonant </a:t>
            </a:r>
            <a:r>
              <a:rPr lang="en-US" sz="1600" b="1" dirty="0"/>
              <a:t>impedance, ensuring high conversion efficiency</a:t>
            </a:r>
            <a:r>
              <a:rPr lang="en-US" sz="1600" b="1" dirty="0" smtClean="0"/>
              <a:t>.</a:t>
            </a:r>
            <a:endParaRPr lang="en-US" sz="1600" dirty="0" smtClean="0"/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Can be Purchased on Ebay.com</a:t>
            </a:r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Cost: $99.99</a:t>
            </a:r>
          </a:p>
          <a:p>
            <a:pPr>
              <a:spcAft>
                <a:spcPts val="1200"/>
              </a:spcAft>
            </a:pPr>
            <a:endParaRPr lang="en-US" sz="1600" dirty="0"/>
          </a:p>
        </p:txBody>
      </p:sp>
      <p:pic>
        <p:nvPicPr>
          <p:cNvPr id="21506" name="Picture 2" descr="http://i.ebayimg.com/t/60W-ULTRASOUND-GENERATOR-28KHz-Ultrasonic-transducer-/00/s/NjEzWDY3Mg==/$(KGrHqN,!p8E8Wk0Jj1QBPKU1Kiz6w~~60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2157974"/>
            <a:ext cx="3759034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56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762000" y="293259"/>
            <a:ext cx="7010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err="1"/>
              <a:t>PT100</a:t>
            </a:r>
            <a:r>
              <a:rPr lang="en-US" sz="2800" b="1" dirty="0"/>
              <a:t> Thermal Probe Temperature Sensor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1209266"/>
            <a:ext cx="8458200" cy="76200"/>
            <a:chOff x="432" y="528"/>
            <a:chExt cx="5328" cy="48"/>
          </a:xfrm>
        </p:grpSpPr>
        <p:sp>
          <p:nvSpPr>
            <p:cNvPr id="9224" name="Line 4"/>
            <p:cNvSpPr>
              <a:spLocks noChangeShapeType="1"/>
            </p:cNvSpPr>
            <p:nvPr/>
          </p:nvSpPr>
          <p:spPr bwMode="auto">
            <a:xfrm>
              <a:off x="432" y="576"/>
              <a:ext cx="5328" cy="0"/>
            </a:xfrm>
            <a:prstGeom prst="line">
              <a:avLst/>
            </a:prstGeom>
            <a:noFill/>
            <a:ln w="28575">
              <a:solidFill>
                <a:srgbClr val="473F8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5"/>
            <p:cNvSpPr>
              <a:spLocks noChangeShapeType="1"/>
            </p:cNvSpPr>
            <p:nvPr/>
          </p:nvSpPr>
          <p:spPr bwMode="auto">
            <a:xfrm>
              <a:off x="520" y="528"/>
              <a:ext cx="524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4724400" y="1388533"/>
            <a:ext cx="396240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List of key features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Temperature </a:t>
            </a:r>
            <a:r>
              <a:rPr lang="en-US" sz="1600" dirty="0"/>
              <a:t>rang :-50-250 C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/>
              <a:t>Cable Length:         about </a:t>
            </a:r>
            <a:r>
              <a:rPr lang="en-US" sz="1600" dirty="0" err="1"/>
              <a:t>100cm</a:t>
            </a:r>
            <a:endParaRPr lang="en-US" sz="16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/>
              <a:t>External Shielding: Insulated </a:t>
            </a:r>
            <a:r>
              <a:rPr lang="en-US" sz="1600" dirty="0" smtClean="0"/>
              <a:t>Shielding</a:t>
            </a:r>
            <a:endParaRPr lang="en-US" sz="16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/>
              <a:t>Internal </a:t>
            </a:r>
            <a:r>
              <a:rPr lang="en-US" sz="1600" dirty="0" err="1"/>
              <a:t>Insulation:Fiberglass</a:t>
            </a:r>
            <a:endParaRPr lang="en-US" sz="1600" dirty="0"/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Can be Purchased on Ebay.com</a:t>
            </a:r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Cost: $5.18</a:t>
            </a:r>
          </a:p>
          <a:p>
            <a:pPr>
              <a:spcAft>
                <a:spcPts val="1200"/>
              </a:spcAft>
            </a:pPr>
            <a:endParaRPr lang="en-US" sz="1600" dirty="0"/>
          </a:p>
        </p:txBody>
      </p:sp>
      <p:pic>
        <p:nvPicPr>
          <p:cNvPr id="20481" name="Picture 1" descr="FREE shipp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6710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2" name="Picture 2" descr="New PT100 Thermal Probe Temperature Sensor for temperature controller waterproo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2381250"/>
            <a:ext cx="26289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21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762000" y="293259"/>
            <a:ext cx="701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/>
              <a:t>Thermal Heat Sensor </a:t>
            </a:r>
            <a:r>
              <a:rPr lang="en-US" sz="2800" b="1" dirty="0" smtClean="0"/>
              <a:t>HS3510B</a:t>
            </a:r>
            <a:endParaRPr lang="en-US" sz="2800" b="1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1209266"/>
            <a:ext cx="8458200" cy="76200"/>
            <a:chOff x="432" y="528"/>
            <a:chExt cx="5328" cy="48"/>
          </a:xfrm>
        </p:grpSpPr>
        <p:sp>
          <p:nvSpPr>
            <p:cNvPr id="9224" name="Line 4"/>
            <p:cNvSpPr>
              <a:spLocks noChangeShapeType="1"/>
            </p:cNvSpPr>
            <p:nvPr/>
          </p:nvSpPr>
          <p:spPr bwMode="auto">
            <a:xfrm>
              <a:off x="432" y="576"/>
              <a:ext cx="5328" cy="0"/>
            </a:xfrm>
            <a:prstGeom prst="line">
              <a:avLst/>
            </a:prstGeom>
            <a:noFill/>
            <a:ln w="28575">
              <a:solidFill>
                <a:srgbClr val="473F8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5"/>
            <p:cNvSpPr>
              <a:spLocks noChangeShapeType="1"/>
            </p:cNvSpPr>
            <p:nvPr/>
          </p:nvSpPr>
          <p:spPr bwMode="auto">
            <a:xfrm>
              <a:off x="520" y="528"/>
              <a:ext cx="524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4724400" y="1388533"/>
            <a:ext cx="39624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List of key features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/>
              <a:t> 64 different intensity </a:t>
            </a:r>
            <a:r>
              <a:rPr lang="en-US" sz="1600" dirty="0" smtClean="0"/>
              <a:t>settings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/>
              <a:t>tracks accurately up to 300 </a:t>
            </a:r>
            <a:r>
              <a:rPr lang="en-US" sz="1600" dirty="0" smtClean="0"/>
              <a:t>yards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/>
              <a:t>Detects objects as close as </a:t>
            </a:r>
            <a:r>
              <a:rPr lang="en-US" sz="1600" dirty="0" smtClean="0"/>
              <a:t>2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Wavelength emitted </a:t>
            </a:r>
            <a:r>
              <a:rPr lang="en-US" sz="1600" dirty="0" err="1" smtClean="0"/>
              <a:t>650nm</a:t>
            </a:r>
            <a:r>
              <a:rPr lang="en-US" sz="1600" dirty="0"/>
              <a:t> </a:t>
            </a:r>
            <a:endParaRPr lang="en-US" sz="1600" dirty="0" smtClean="0"/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Can be Purchased on Ebay.com</a:t>
            </a:r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Cost: $106.99</a:t>
            </a:r>
          </a:p>
          <a:p>
            <a:pPr>
              <a:spcAft>
                <a:spcPts val="1200"/>
              </a:spcAft>
            </a:pPr>
            <a:endParaRPr lang="en-US" sz="1600" dirty="0"/>
          </a:p>
        </p:txBody>
      </p:sp>
      <p:pic>
        <p:nvPicPr>
          <p:cNvPr id="20481" name="Picture 1" descr="FREE shipp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6710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6" name="Picture 2" descr="http://i.ebayimg.com/t/Aimshot-New-Heatseeker-Black-Thermal-Heat-Sensor-HS3510B-/00/$(KGrHqR,!lQE2EDMImZ3BNi3F1veU!~~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53546"/>
            <a:ext cx="4527550" cy="340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84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762000" y="293259"/>
            <a:ext cx="701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algn="ctr"/>
            <a:r>
              <a:rPr lang="en-US" sz="2800" dirty="0" smtClean="0">
                <a:solidFill>
                  <a:srgbClr val="FFFF00"/>
                </a:solidFill>
              </a:rPr>
              <a:t>Duo 1025</a:t>
            </a:r>
            <a:endParaRPr lang="en-US" sz="2800" dirty="0">
              <a:solidFill>
                <a:srgbClr val="FFFF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1066800"/>
            <a:ext cx="8458200" cy="76200"/>
            <a:chOff x="432" y="528"/>
            <a:chExt cx="5328" cy="48"/>
          </a:xfrm>
        </p:grpSpPr>
        <p:sp>
          <p:nvSpPr>
            <p:cNvPr id="9224" name="Line 4"/>
            <p:cNvSpPr>
              <a:spLocks noChangeShapeType="1"/>
            </p:cNvSpPr>
            <p:nvPr/>
          </p:nvSpPr>
          <p:spPr bwMode="auto">
            <a:xfrm>
              <a:off x="432" y="576"/>
              <a:ext cx="5328" cy="0"/>
            </a:xfrm>
            <a:prstGeom prst="line">
              <a:avLst/>
            </a:prstGeom>
            <a:noFill/>
            <a:ln w="28575">
              <a:solidFill>
                <a:srgbClr val="473F8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5"/>
            <p:cNvSpPr>
              <a:spLocks noChangeShapeType="1"/>
            </p:cNvSpPr>
            <p:nvPr/>
          </p:nvSpPr>
          <p:spPr bwMode="auto">
            <a:xfrm>
              <a:off x="520" y="528"/>
              <a:ext cx="524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4561417" y="1337733"/>
            <a:ext cx="39624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List of key features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Monitors heart rate with and without band strap </a:t>
            </a:r>
          </a:p>
          <a:p>
            <a:pPr marL="1087438" lvl="2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Button must be pushed for heart rate to be measured without belt</a:t>
            </a:r>
          </a:p>
          <a:p>
            <a:pPr marL="1087438" lvl="2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With belt heart is continuously measured 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Includes Calorie monitor</a:t>
            </a:r>
            <a:endParaRPr lang="en-US" sz="1600" dirty="0"/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Can be Purchased at Sears</a:t>
            </a:r>
            <a:endParaRPr lang="en-US" sz="1600" dirty="0"/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Cost: $71.99</a:t>
            </a:r>
          </a:p>
          <a:p>
            <a:pPr>
              <a:spcAft>
                <a:spcPts val="1200"/>
              </a:spcAft>
            </a:pPr>
            <a:endParaRPr lang="en-US" sz="1600" dirty="0"/>
          </a:p>
        </p:txBody>
      </p:sp>
      <p:pic>
        <p:nvPicPr>
          <p:cNvPr id="5122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57974"/>
            <a:ext cx="3000375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52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759178" y="293259"/>
            <a:ext cx="701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algn="ctr"/>
            <a:r>
              <a:rPr lang="en-US" sz="2800" dirty="0" err="1" smtClean="0">
                <a:solidFill>
                  <a:srgbClr val="FFFF00"/>
                </a:solidFill>
              </a:rPr>
              <a:t>S7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Sportline</a:t>
            </a:r>
            <a:endParaRPr lang="en-US" sz="2800" dirty="0">
              <a:solidFill>
                <a:srgbClr val="FFFF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1066800"/>
            <a:ext cx="8458200" cy="76200"/>
            <a:chOff x="432" y="528"/>
            <a:chExt cx="5328" cy="48"/>
          </a:xfrm>
        </p:grpSpPr>
        <p:sp>
          <p:nvSpPr>
            <p:cNvPr id="9224" name="Line 4"/>
            <p:cNvSpPr>
              <a:spLocks noChangeShapeType="1"/>
            </p:cNvSpPr>
            <p:nvPr/>
          </p:nvSpPr>
          <p:spPr bwMode="auto">
            <a:xfrm>
              <a:off x="432" y="576"/>
              <a:ext cx="5328" cy="0"/>
            </a:xfrm>
            <a:prstGeom prst="line">
              <a:avLst/>
            </a:prstGeom>
            <a:noFill/>
            <a:ln w="28575">
              <a:solidFill>
                <a:srgbClr val="473F8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5"/>
            <p:cNvSpPr>
              <a:spLocks noChangeShapeType="1"/>
            </p:cNvSpPr>
            <p:nvPr/>
          </p:nvSpPr>
          <p:spPr bwMode="auto">
            <a:xfrm>
              <a:off x="520" y="528"/>
              <a:ext cx="524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4648200" y="1388533"/>
            <a:ext cx="39624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List of key features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Monitors heart rate without band strap </a:t>
            </a:r>
          </a:p>
          <a:p>
            <a:pPr marL="1087438" lvl="2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Button must be pushed for heart rate to be measured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Stop watch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Calorie Burn Monitor</a:t>
            </a:r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Can be Purchased at Wal-Mart</a:t>
            </a:r>
            <a:endParaRPr lang="en-US" sz="1600" dirty="0"/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Cost: $28.97</a:t>
            </a:r>
          </a:p>
          <a:p>
            <a:pPr>
              <a:spcAft>
                <a:spcPts val="1200"/>
              </a:spcAft>
            </a:pPr>
            <a:endParaRPr lang="en-US" sz="1600" dirty="0"/>
          </a:p>
        </p:txBody>
      </p:sp>
      <p:pic>
        <p:nvPicPr>
          <p:cNvPr id="4098" name="Picture 2" descr="Sportline S7 Slim Heart Rate Monito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33" y="2120463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94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635000" y="298400"/>
            <a:ext cx="701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algn="ctr"/>
            <a:r>
              <a:rPr lang="en-US" sz="2800" dirty="0" smtClean="0">
                <a:solidFill>
                  <a:srgbClr val="FFFF00"/>
                </a:solidFill>
              </a:rPr>
              <a:t>Garmin Forerunner 110</a:t>
            </a:r>
            <a:endParaRPr lang="en-US" sz="2800" dirty="0">
              <a:solidFill>
                <a:srgbClr val="FFFF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1066800"/>
            <a:ext cx="8458200" cy="76200"/>
            <a:chOff x="432" y="528"/>
            <a:chExt cx="5328" cy="48"/>
          </a:xfrm>
        </p:grpSpPr>
        <p:sp>
          <p:nvSpPr>
            <p:cNvPr id="9224" name="Line 4"/>
            <p:cNvSpPr>
              <a:spLocks noChangeShapeType="1"/>
            </p:cNvSpPr>
            <p:nvPr/>
          </p:nvSpPr>
          <p:spPr bwMode="auto">
            <a:xfrm>
              <a:off x="432" y="576"/>
              <a:ext cx="5328" cy="0"/>
            </a:xfrm>
            <a:prstGeom prst="line">
              <a:avLst/>
            </a:prstGeom>
            <a:noFill/>
            <a:ln w="28575">
              <a:solidFill>
                <a:srgbClr val="473F8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5"/>
            <p:cNvSpPr>
              <a:spLocks noChangeShapeType="1"/>
            </p:cNvSpPr>
            <p:nvPr/>
          </p:nvSpPr>
          <p:spPr bwMode="auto">
            <a:xfrm>
              <a:off x="520" y="528"/>
              <a:ext cx="524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4648200" y="1388533"/>
            <a:ext cx="39624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List of key features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Monitors heart rate with and without band strap </a:t>
            </a:r>
          </a:p>
          <a:p>
            <a:pPr marL="1087438" lvl="2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Continuous heart monitoring or discrete heart monitoring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GPS Enabled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Rechargeable battery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Records history of use</a:t>
            </a:r>
            <a:endParaRPr lang="en-US" sz="1600" dirty="0"/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Can be Purchased at Dicks Sporting Goods</a:t>
            </a:r>
            <a:endParaRPr lang="en-US" sz="1600" dirty="0"/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Cost: $199.99</a:t>
            </a:r>
          </a:p>
          <a:p>
            <a:pPr>
              <a:spcAft>
                <a:spcPts val="1200"/>
              </a:spcAft>
            </a:pPr>
            <a:endParaRPr lang="en-US" sz="1600" dirty="0"/>
          </a:p>
        </p:txBody>
      </p:sp>
      <p:pic>
        <p:nvPicPr>
          <p:cNvPr id="2050" name="Picture 2" descr="Garmin Forerunner 110 GPS Bundle Fitness Watch - Dick's Sporting Goo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56" y="2186196"/>
            <a:ext cx="2619375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45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762000" y="293259"/>
            <a:ext cx="701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algn="ctr"/>
            <a:r>
              <a:rPr lang="en-US" sz="2800" dirty="0" smtClean="0">
                <a:solidFill>
                  <a:srgbClr val="FFFF00"/>
                </a:solidFill>
              </a:rPr>
              <a:t>Polar</a:t>
            </a:r>
            <a:endParaRPr lang="en-US" sz="2800" dirty="0">
              <a:solidFill>
                <a:srgbClr val="FFFF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1066800"/>
            <a:ext cx="8458200" cy="76200"/>
            <a:chOff x="432" y="528"/>
            <a:chExt cx="5328" cy="48"/>
          </a:xfrm>
        </p:grpSpPr>
        <p:sp>
          <p:nvSpPr>
            <p:cNvPr id="9224" name="Line 4"/>
            <p:cNvSpPr>
              <a:spLocks noChangeShapeType="1"/>
            </p:cNvSpPr>
            <p:nvPr/>
          </p:nvSpPr>
          <p:spPr bwMode="auto">
            <a:xfrm>
              <a:off x="432" y="576"/>
              <a:ext cx="5328" cy="0"/>
            </a:xfrm>
            <a:prstGeom prst="line">
              <a:avLst/>
            </a:prstGeom>
            <a:noFill/>
            <a:ln w="28575">
              <a:solidFill>
                <a:srgbClr val="473F8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5"/>
            <p:cNvSpPr>
              <a:spLocks noChangeShapeType="1"/>
            </p:cNvSpPr>
            <p:nvPr/>
          </p:nvSpPr>
          <p:spPr bwMode="auto">
            <a:xfrm>
              <a:off x="520" y="528"/>
              <a:ext cx="524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4648200" y="1388533"/>
            <a:ext cx="39624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List of key features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Measures heart </a:t>
            </a:r>
            <a:r>
              <a:rPr lang="en-US" sz="1600" dirty="0"/>
              <a:t>rate in beats per </a:t>
            </a:r>
            <a:r>
              <a:rPr lang="en-US" sz="1600" dirty="0" smtClean="0"/>
              <a:t>minute </a:t>
            </a:r>
            <a:r>
              <a:rPr lang="en-US" sz="1600" dirty="0"/>
              <a:t>and % of </a:t>
            </a:r>
            <a:r>
              <a:rPr lang="en-US" sz="1600" dirty="0" smtClean="0"/>
              <a:t>max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Average and maximum heart rate during training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Logs information from watch onto website for user to monitor progress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Measures calories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Measures aerobic fitness of customer</a:t>
            </a:r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Can be Purchased at Dicks Sporting Good</a:t>
            </a:r>
            <a:endParaRPr lang="en-US" sz="1600" dirty="0"/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Cost: $159.99</a:t>
            </a:r>
          </a:p>
          <a:p>
            <a:pPr>
              <a:spcAft>
                <a:spcPts val="1200"/>
              </a:spcAft>
            </a:pPr>
            <a:endParaRPr lang="en-US" sz="1600" dirty="0"/>
          </a:p>
        </p:txBody>
      </p:sp>
      <p:pic>
        <p:nvPicPr>
          <p:cNvPr id="3074" name="Picture 2" descr="Polar Men's FT40 Heart Rate Monitor - Dick's Sporting Goo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89" y="1998787"/>
            <a:ext cx="2619375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43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762000" y="293259"/>
            <a:ext cx="7010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algn="ctr"/>
            <a:r>
              <a:rPr lang="en-US" sz="2800" dirty="0"/>
              <a:t>Portable Handheld </a:t>
            </a:r>
            <a:r>
              <a:rPr lang="en-US" sz="2800" dirty="0" err="1"/>
              <a:t>ECG</a:t>
            </a:r>
            <a:r>
              <a:rPr lang="en-US" sz="2800" dirty="0"/>
              <a:t> EKG Heart Monitor-</a:t>
            </a:r>
            <a:r>
              <a:rPr lang="en-US" sz="2800" dirty="0" err="1"/>
              <a:t>MD100A1</a:t>
            </a:r>
            <a:r>
              <a:rPr lang="en-US" sz="2800" dirty="0"/>
              <a:t> </a:t>
            </a:r>
            <a:r>
              <a:rPr lang="en-US" sz="2800" dirty="0" err="1"/>
              <a:t>U.S.A</a:t>
            </a:r>
            <a:endParaRPr lang="en-US" sz="2800" dirty="0"/>
          </a:p>
          <a:p>
            <a:pPr marL="173038" indent="-173038" algn="ctr"/>
            <a:endParaRPr lang="en-US" sz="2800" dirty="0">
              <a:solidFill>
                <a:srgbClr val="FFFF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8450" y="1388533"/>
            <a:ext cx="8458200" cy="76200"/>
            <a:chOff x="432" y="528"/>
            <a:chExt cx="5328" cy="48"/>
          </a:xfrm>
        </p:grpSpPr>
        <p:sp>
          <p:nvSpPr>
            <p:cNvPr id="9224" name="Line 4"/>
            <p:cNvSpPr>
              <a:spLocks noChangeShapeType="1"/>
            </p:cNvSpPr>
            <p:nvPr/>
          </p:nvSpPr>
          <p:spPr bwMode="auto">
            <a:xfrm>
              <a:off x="432" y="576"/>
              <a:ext cx="5328" cy="0"/>
            </a:xfrm>
            <a:prstGeom prst="line">
              <a:avLst/>
            </a:prstGeom>
            <a:noFill/>
            <a:ln w="28575">
              <a:solidFill>
                <a:srgbClr val="473F8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5"/>
            <p:cNvSpPr>
              <a:spLocks noChangeShapeType="1"/>
            </p:cNvSpPr>
            <p:nvPr/>
          </p:nvSpPr>
          <p:spPr bwMode="auto">
            <a:xfrm>
              <a:off x="520" y="528"/>
              <a:ext cx="524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4611511" y="1600200"/>
            <a:ext cx="3962400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List of key features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Measures within 30 seconds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/>
              <a:t>Records of </a:t>
            </a:r>
            <a:r>
              <a:rPr lang="en-US" sz="1600" dirty="0" err="1"/>
              <a:t>ECG</a:t>
            </a:r>
            <a:r>
              <a:rPr lang="en-US" sz="1600" dirty="0"/>
              <a:t> Strips for 200 strips,   each record with 30-second </a:t>
            </a:r>
            <a:r>
              <a:rPr lang="en-US" sz="1600" dirty="0" err="1"/>
              <a:t>ECG</a:t>
            </a:r>
            <a:r>
              <a:rPr lang="en-US" sz="1600" dirty="0"/>
              <a:t> </a:t>
            </a:r>
            <a:endParaRPr lang="en-US" sz="1600" dirty="0" smtClean="0"/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/>
              <a:t>Display of </a:t>
            </a:r>
            <a:r>
              <a:rPr lang="en-US" sz="1600" dirty="0" err="1"/>
              <a:t>ECG</a:t>
            </a:r>
            <a:r>
              <a:rPr lang="en-US" sz="1600" dirty="0"/>
              <a:t> waveform, heart rate, analysis results and battery status on the backlight </a:t>
            </a:r>
            <a:r>
              <a:rPr lang="en-US" sz="1600" dirty="0" smtClean="0"/>
              <a:t>LCD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/>
              <a:t>Auto-evaluation based on detected heart </a:t>
            </a:r>
            <a:r>
              <a:rPr lang="en-US" sz="1600" dirty="0" smtClean="0"/>
              <a:t>data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/>
              <a:t>Measurement results transmission to PC by USB </a:t>
            </a:r>
            <a:r>
              <a:rPr lang="en-US" sz="1600" dirty="0" smtClean="0"/>
              <a:t>mode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Conserves Power</a:t>
            </a:r>
            <a:endParaRPr lang="en-US" sz="1600" dirty="0"/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Can be Purchased on Ebay.com</a:t>
            </a:r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Cost: $159.00</a:t>
            </a:r>
          </a:p>
          <a:p>
            <a:pPr>
              <a:spcAft>
                <a:spcPts val="1200"/>
              </a:spcAft>
            </a:pPr>
            <a:endParaRPr lang="en-US" sz="1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718767"/>
              </p:ext>
            </p:extLst>
          </p:nvPr>
        </p:nvGraphicFramePr>
        <p:xfrm>
          <a:off x="9098280" y="6362314"/>
          <a:ext cx="45720" cy="548640"/>
        </p:xfrm>
        <a:graphic>
          <a:graphicData uri="http://schemas.openxmlformats.org/drawingml/2006/table">
            <a:tbl>
              <a:tblPr/>
              <a:tblGrid>
                <a:gridCol w="4572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1265" name="Picture 1" descr="Portable Handheld ECG EKG Heart Monitor-MD100A1 U.S.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11" y="2157974"/>
            <a:ext cx="381000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04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762000" y="293259"/>
            <a:ext cx="7010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Omron Portable </a:t>
            </a:r>
            <a:r>
              <a:rPr lang="en-US" sz="2800" dirty="0" err="1"/>
              <a:t>Ecg</a:t>
            </a:r>
            <a:r>
              <a:rPr lang="en-US" sz="2800" dirty="0"/>
              <a:t> Monitor - Omron </a:t>
            </a:r>
            <a:r>
              <a:rPr lang="en-US" sz="2800" dirty="0" err="1"/>
              <a:t>HCG</a:t>
            </a:r>
            <a:r>
              <a:rPr lang="en-US" sz="2800" dirty="0"/>
              <a:t>-801</a:t>
            </a:r>
          </a:p>
          <a:p>
            <a:pPr marL="173038" indent="-173038" algn="ctr"/>
            <a:endParaRPr lang="en-US" sz="2800" dirty="0">
              <a:solidFill>
                <a:srgbClr val="FFFF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8450" y="1388533"/>
            <a:ext cx="8458200" cy="76200"/>
            <a:chOff x="432" y="528"/>
            <a:chExt cx="5328" cy="48"/>
          </a:xfrm>
        </p:grpSpPr>
        <p:sp>
          <p:nvSpPr>
            <p:cNvPr id="9224" name="Line 4"/>
            <p:cNvSpPr>
              <a:spLocks noChangeShapeType="1"/>
            </p:cNvSpPr>
            <p:nvPr/>
          </p:nvSpPr>
          <p:spPr bwMode="auto">
            <a:xfrm>
              <a:off x="432" y="576"/>
              <a:ext cx="5328" cy="0"/>
            </a:xfrm>
            <a:prstGeom prst="line">
              <a:avLst/>
            </a:prstGeom>
            <a:noFill/>
            <a:ln w="28575">
              <a:solidFill>
                <a:srgbClr val="473F8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5"/>
            <p:cNvSpPr>
              <a:spLocks noChangeShapeType="1"/>
            </p:cNvSpPr>
            <p:nvPr/>
          </p:nvSpPr>
          <p:spPr bwMode="auto">
            <a:xfrm>
              <a:off x="520" y="528"/>
              <a:ext cx="524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4611511" y="1600200"/>
            <a:ext cx="39624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List of key features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/>
              <a:t>Displays messages concerning Heart rate and rhythm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/>
              <a:t>SD Memory slot for PC </a:t>
            </a:r>
            <a:r>
              <a:rPr lang="en-US" sz="1600" dirty="0" smtClean="0"/>
              <a:t>downloads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Includes Software C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cordless </a:t>
            </a:r>
            <a:r>
              <a:rPr lang="en-US" sz="1600" dirty="0"/>
              <a:t>and compact for use anywhere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/>
              <a:t>Analyzes </a:t>
            </a:r>
            <a:r>
              <a:rPr lang="en-US" sz="1600" dirty="0" err="1"/>
              <a:t>ECG</a:t>
            </a:r>
            <a:r>
              <a:rPr lang="en-US" sz="1600" dirty="0"/>
              <a:t> data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/>
              <a:t>Records </a:t>
            </a:r>
            <a:r>
              <a:rPr lang="en-US" sz="1600" dirty="0" err="1"/>
              <a:t>CVD</a:t>
            </a:r>
            <a:r>
              <a:rPr lang="en-US" sz="1600" dirty="0"/>
              <a:t> symptoms for up to 30 </a:t>
            </a:r>
            <a:r>
              <a:rPr lang="en-US" sz="1600" dirty="0" smtClean="0"/>
              <a:t>seconds</a:t>
            </a:r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Can be Purchased on Amazon.com </a:t>
            </a:r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Cost: $303.64</a:t>
            </a:r>
          </a:p>
          <a:p>
            <a:pPr>
              <a:spcAft>
                <a:spcPts val="1200"/>
              </a:spcAft>
            </a:pPr>
            <a:endParaRPr lang="en-US" sz="1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005495"/>
              </p:ext>
            </p:extLst>
          </p:nvPr>
        </p:nvGraphicFramePr>
        <p:xfrm>
          <a:off x="9098280" y="6362314"/>
          <a:ext cx="45720" cy="548640"/>
        </p:xfrm>
        <a:graphic>
          <a:graphicData uri="http://schemas.openxmlformats.org/drawingml/2006/table">
            <a:tbl>
              <a:tblPr/>
              <a:tblGrid>
                <a:gridCol w="4572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4578" name="Picture 2" descr="Omron Portable Ecg Monitor - Omron HCG-8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61" y="22860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08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762000" y="293259"/>
            <a:ext cx="701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algn="ctr"/>
            <a:r>
              <a:rPr lang="en-US" sz="2800" dirty="0"/>
              <a:t>Omron </a:t>
            </a:r>
            <a:r>
              <a:rPr lang="en-US" sz="2800" dirty="0" err="1"/>
              <a:t>HBF-306C</a:t>
            </a:r>
            <a:r>
              <a:rPr lang="en-US" sz="2800" dirty="0"/>
              <a:t> Fat Loss Monitor</a:t>
            </a:r>
            <a:endParaRPr lang="en-US" sz="2800" dirty="0">
              <a:solidFill>
                <a:srgbClr val="FFFF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1066800"/>
            <a:ext cx="8458200" cy="76200"/>
            <a:chOff x="432" y="528"/>
            <a:chExt cx="5328" cy="48"/>
          </a:xfrm>
        </p:grpSpPr>
        <p:sp>
          <p:nvSpPr>
            <p:cNvPr id="9224" name="Line 4"/>
            <p:cNvSpPr>
              <a:spLocks noChangeShapeType="1"/>
            </p:cNvSpPr>
            <p:nvPr/>
          </p:nvSpPr>
          <p:spPr bwMode="auto">
            <a:xfrm>
              <a:off x="432" y="576"/>
              <a:ext cx="5328" cy="0"/>
            </a:xfrm>
            <a:prstGeom prst="line">
              <a:avLst/>
            </a:prstGeom>
            <a:noFill/>
            <a:ln w="28575">
              <a:solidFill>
                <a:srgbClr val="473F8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5"/>
            <p:cNvSpPr>
              <a:spLocks noChangeShapeType="1"/>
            </p:cNvSpPr>
            <p:nvPr/>
          </p:nvSpPr>
          <p:spPr bwMode="auto">
            <a:xfrm>
              <a:off x="520" y="528"/>
              <a:ext cx="524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4648200" y="1388533"/>
            <a:ext cx="396240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List of key features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Measures body fat and Body mass index</a:t>
            </a:r>
          </a:p>
          <a:p>
            <a:pPr marL="630238" lvl="1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Holds memory and measures overall progress of user such as weight loss</a:t>
            </a:r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Can be Purchased on Amazon.com</a:t>
            </a:r>
            <a:endParaRPr lang="en-US" sz="1600" dirty="0"/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Cost: $68.99</a:t>
            </a:r>
          </a:p>
          <a:p>
            <a:pPr>
              <a:spcAft>
                <a:spcPts val="1200"/>
              </a:spcAft>
            </a:pPr>
            <a:endParaRPr lang="en-US" sz="1600" dirty="0"/>
          </a:p>
        </p:txBody>
      </p:sp>
      <p:pic>
        <p:nvPicPr>
          <p:cNvPr id="9217" name="Picture 1" descr="http://ecx.images-amazon.com/images/I/41C5qeyAdiL._SS4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94" y="2157974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53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762000" y="293259"/>
            <a:ext cx="701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algn="ctr"/>
            <a:r>
              <a:rPr lang="en-US" sz="2800" dirty="0"/>
              <a:t>Omron </a:t>
            </a:r>
            <a:r>
              <a:rPr lang="en-US" sz="2800" dirty="0" err="1"/>
              <a:t>HR-100C</a:t>
            </a:r>
            <a:r>
              <a:rPr lang="en-US" sz="2800" dirty="0"/>
              <a:t> Heart Rate Monitor</a:t>
            </a:r>
            <a:endParaRPr lang="en-US" sz="2800" dirty="0">
              <a:solidFill>
                <a:srgbClr val="FFFF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1066800"/>
            <a:ext cx="8458200" cy="76200"/>
            <a:chOff x="432" y="528"/>
            <a:chExt cx="5328" cy="48"/>
          </a:xfrm>
        </p:grpSpPr>
        <p:sp>
          <p:nvSpPr>
            <p:cNvPr id="9224" name="Line 4"/>
            <p:cNvSpPr>
              <a:spLocks noChangeShapeType="1"/>
            </p:cNvSpPr>
            <p:nvPr/>
          </p:nvSpPr>
          <p:spPr bwMode="auto">
            <a:xfrm>
              <a:off x="432" y="576"/>
              <a:ext cx="5328" cy="0"/>
            </a:xfrm>
            <a:prstGeom prst="line">
              <a:avLst/>
            </a:prstGeom>
            <a:noFill/>
            <a:ln w="28575">
              <a:solidFill>
                <a:srgbClr val="473F8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5"/>
            <p:cNvSpPr>
              <a:spLocks noChangeShapeType="1"/>
            </p:cNvSpPr>
            <p:nvPr/>
          </p:nvSpPr>
          <p:spPr bwMode="auto">
            <a:xfrm>
              <a:off x="520" y="528"/>
              <a:ext cx="524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4648200" y="1388533"/>
            <a:ext cx="3962400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List of key features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heart </a:t>
            </a:r>
            <a:r>
              <a:rPr lang="en-US" sz="1600" dirty="0"/>
              <a:t>rate monitor is easy to program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/>
              <a:t>Comfortable to wear with ventilated watch band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/>
              <a:t>Helps maintain a proper heart rate with a high/low heart rate alarm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/>
              <a:t>Chest transmitter belt sends data to the receiver at a distance of up to 98 feet (30 meters</a:t>
            </a:r>
            <a:r>
              <a:rPr lang="en-US" sz="1600" dirty="0" smtClean="0"/>
              <a:t>)</a:t>
            </a:r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Can be Purchased on Amazon.com</a:t>
            </a:r>
          </a:p>
          <a:p>
            <a:pPr marL="173038" indent="-173038">
              <a:spcAft>
                <a:spcPts val="1200"/>
              </a:spcAft>
              <a:buFont typeface="Arial" charset="0"/>
              <a:buChar char="•"/>
            </a:pPr>
            <a:r>
              <a:rPr lang="en-US" sz="1600" dirty="0" smtClean="0"/>
              <a:t>Cost: $34.99</a:t>
            </a:r>
          </a:p>
          <a:p>
            <a:pPr>
              <a:spcAft>
                <a:spcPts val="1200"/>
              </a:spcAft>
            </a:pPr>
            <a:endParaRPr lang="en-US" sz="1600" dirty="0"/>
          </a:p>
        </p:txBody>
      </p:sp>
      <p:pic>
        <p:nvPicPr>
          <p:cNvPr id="8199" name="Picture 7" descr="http://g-ecx.images-amazon.com/images/G/01/x-locale/common/transparent-pixel._V192234675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1605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http://g-ecx.images-amazon.com/images/G/01/x-locale/common/transparent-pixel._V192234675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1605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http://g-ecx.images-amazon.com/images/G/01/x-locale/common/transparent-pixel._V192234675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1605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3" name="Picture 11" descr="http://g-ecx.images-amazon.com/images/G/01/x-locale/common/transparent-pixel._V192234675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1605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5" name="Picture 13" descr="Omron HR-100C Heart Rate Moni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48769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08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2235</TotalTime>
  <Words>864</Words>
  <Application>Microsoft Office PowerPoint</Application>
  <PresentationFormat>On-screen Show (4:3)</PresentationFormat>
  <Paragraphs>149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Mountain Top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</dc:creator>
  <cp:lastModifiedBy>Amelia Hodges</cp:lastModifiedBy>
  <cp:revision>214</cp:revision>
  <dcterms:created xsi:type="dcterms:W3CDTF">2004-10-16T19:35:21Z</dcterms:created>
  <dcterms:modified xsi:type="dcterms:W3CDTF">2012-04-16T16:03:38Z</dcterms:modified>
</cp:coreProperties>
</file>